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ru-RU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 smtClean="0">
                <a:effectLst/>
              </a:rPr>
              <a:t>. ХАРАКТЕРИСТИКА И ВИДЫ СУБД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11167"/>
            <a:ext cx="7992888" cy="5040560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/>
              <a:t>Понятие системы управления базами </a:t>
            </a:r>
            <a:r>
              <a:rPr lang="ru-RU" sz="3600" dirty="0" smtClean="0"/>
              <a:t>данных</a:t>
            </a:r>
          </a:p>
          <a:p>
            <a:pPr marL="541782" indent="-514350">
              <a:buAutoNum type="arabicPeriod"/>
            </a:pPr>
            <a:r>
              <a:rPr lang="ru-RU" sz="3600" dirty="0"/>
              <a:t>Этапы развития </a:t>
            </a:r>
            <a:r>
              <a:rPr lang="ru-RU" sz="3600" dirty="0" smtClean="0"/>
              <a:t>СУБД</a:t>
            </a:r>
          </a:p>
          <a:p>
            <a:pPr marL="541782" indent="-514350">
              <a:buAutoNum type="arabicPeriod"/>
            </a:pPr>
            <a:r>
              <a:rPr lang="ru-RU" sz="3600" dirty="0"/>
              <a:t>Архитектура «клиент-сервер</a:t>
            </a:r>
            <a:r>
              <a:rPr lang="ru-RU" sz="3600" dirty="0" smtClean="0"/>
              <a:t>»</a:t>
            </a:r>
          </a:p>
          <a:p>
            <a:pPr marL="541782" indent="-514350">
              <a:buAutoNum type="arabicPeriod"/>
            </a:pPr>
            <a:r>
              <a:rPr lang="ru-RU" sz="3600" dirty="0"/>
              <a:t>Характеристика настольных </a:t>
            </a:r>
            <a:r>
              <a:rPr lang="ru-RU" sz="3600" dirty="0" smtClean="0"/>
              <a:t>СУБД</a:t>
            </a:r>
          </a:p>
          <a:p>
            <a:pPr marL="541782" indent="-514350">
              <a:buAutoNum type="arabicPeriod"/>
            </a:pPr>
            <a:r>
              <a:rPr lang="ru-RU" sz="3600" dirty="0"/>
              <a:t>Характеристика серверных </a:t>
            </a:r>
            <a:r>
              <a:rPr lang="ru-RU" sz="3600" dirty="0" smtClean="0"/>
              <a:t>СУБД</a:t>
            </a:r>
          </a:p>
          <a:p>
            <a:pPr marL="541782" indent="-514350">
              <a:buAutoNum type="arabicPeriod"/>
            </a:pPr>
            <a:r>
              <a:rPr lang="ru-RU" sz="3600" dirty="0"/>
              <a:t>Защита информации в базах </a:t>
            </a:r>
            <a:r>
              <a:rPr lang="ru-RU" sz="3600" dirty="0" smtClean="0"/>
              <a:t>данных</a:t>
            </a:r>
          </a:p>
          <a:p>
            <a:pPr marL="541782" indent="-514350">
              <a:buAutoNum type="arabicPeriod"/>
            </a:pPr>
            <a:r>
              <a:rPr lang="ru-RU" sz="3600" dirty="0"/>
              <a:t>Направления развития БД и СУБД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Архитектура «Клиент-сервер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Функции клиента:</a:t>
            </a:r>
            <a:endParaRPr lang="ru-RU" sz="3200" b="1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/>
              <a:t>формирование и отправка запроса на сервер; 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обработка результата запроса;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предоставление удобного пользовательского интерфейса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07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Архитектура «Клиент-сервер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Преимущество </a:t>
            </a:r>
            <a:r>
              <a:rPr lang="ru-RU" sz="3200" b="1" dirty="0"/>
              <a:t>архитектуры «клиент-сервер» </a:t>
            </a:r>
            <a:r>
              <a:rPr lang="ru-RU" sz="3200" b="1" dirty="0" smtClean="0"/>
              <a:t>:</a:t>
            </a:r>
            <a:endParaRPr lang="ru-RU" sz="3200" b="1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снижение сетевого трафика</a:t>
            </a:r>
            <a:r>
              <a:rPr lang="ru-RU" sz="3200" dirty="0" smtClean="0"/>
              <a:t>; 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возможность хранения </a:t>
            </a:r>
            <a:r>
              <a:rPr lang="ru-RU" sz="3200" dirty="0" smtClean="0"/>
              <a:t>бизнес-правил </a:t>
            </a:r>
            <a:r>
              <a:rPr lang="ru-RU" sz="3200" dirty="0"/>
              <a:t>на сервере</a:t>
            </a:r>
            <a:r>
              <a:rPr lang="ru-RU" sz="3200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реализация </a:t>
            </a:r>
            <a:r>
              <a:rPr lang="ru-RU" sz="3200" dirty="0"/>
              <a:t>для нескольких </a:t>
            </a:r>
            <a:r>
              <a:rPr lang="ru-RU" sz="3200" dirty="0"/>
              <a:t>платформ;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параллельная </a:t>
            </a:r>
            <a:r>
              <a:rPr lang="ru-RU" sz="3200" dirty="0"/>
              <a:t>обработка </a:t>
            </a:r>
            <a:r>
              <a:rPr lang="ru-RU" sz="3200" dirty="0"/>
              <a:t>данных;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поддержка </a:t>
            </a:r>
            <a:r>
              <a:rPr lang="ru-RU" sz="3200" dirty="0"/>
              <a:t>OLAP и </a:t>
            </a:r>
            <a:r>
              <a:rPr lang="ru-RU" sz="3200" dirty="0"/>
              <a:t>создание </a:t>
            </a:r>
            <a:r>
              <a:rPr lang="ru-RU" sz="3200" dirty="0"/>
              <a:t>хранилищ </a:t>
            </a:r>
            <a:r>
              <a:rPr lang="ru-RU" sz="3200" dirty="0"/>
              <a:t>данных;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поддержка </a:t>
            </a:r>
            <a:r>
              <a:rPr lang="ru-RU" sz="3200" dirty="0"/>
              <a:t>доступа к данным с помощью </a:t>
            </a:r>
            <a:r>
              <a:rPr lang="ru-RU" sz="3200" dirty="0" err="1" smtClean="0"/>
              <a:t>Internet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21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4</a:t>
            </a:r>
            <a:r>
              <a:rPr lang="ru-RU" sz="2800" dirty="0" smtClean="0"/>
              <a:t>. </a:t>
            </a:r>
            <a:r>
              <a:rPr lang="ru-RU" sz="2800" dirty="0"/>
              <a:t>Характеристика настольных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620688"/>
            <a:ext cx="691276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Corbel" pitchFamily="34" charset="0"/>
              </a:rPr>
              <a:t>Visual dBase </a:t>
            </a:r>
            <a:endParaRPr lang="ru-RU" sz="3200" b="1" dirty="0"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3200" b="1" dirty="0" err="1">
                <a:latin typeface="Corbel" pitchFamily="34" charset="0"/>
              </a:rPr>
              <a:t>Paradox</a:t>
            </a:r>
            <a:r>
              <a:rPr lang="ru-RU" sz="3200" b="1" dirty="0">
                <a:latin typeface="Corbel" pitchFamily="34" charset="0"/>
              </a:rPr>
              <a:t> </a:t>
            </a:r>
            <a:endParaRPr lang="ru-RU" sz="3200" b="1" dirty="0"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>
                <a:latin typeface="Corbel" pitchFamily="34" charset="0"/>
              </a:rPr>
              <a:t>Visual FoxPro </a:t>
            </a:r>
            <a:endParaRPr lang="ru-RU" sz="3200" b="1" dirty="0">
              <a:latin typeface="Corbe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3200" b="1" dirty="0" err="1">
                <a:latin typeface="Corbel" pitchFamily="34" charset="0"/>
              </a:rPr>
              <a:t>Microsoft</a:t>
            </a:r>
            <a:r>
              <a:rPr lang="ru-RU" sz="3200" b="1" dirty="0">
                <a:latin typeface="Corbel" pitchFamily="34" charset="0"/>
              </a:rPr>
              <a:t> </a:t>
            </a:r>
            <a:r>
              <a:rPr lang="ru-RU" sz="3200" b="1" dirty="0" err="1">
                <a:latin typeface="Corbel" pitchFamily="34" charset="0"/>
              </a:rPr>
              <a:t>Access</a:t>
            </a:r>
            <a:r>
              <a:rPr lang="ru-RU" sz="3200" b="1" dirty="0">
                <a:latin typeface="Corbe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sz="3200" b="1" dirty="0" err="1">
                <a:latin typeface="Corbel" pitchFamily="34" charset="0"/>
              </a:rPr>
              <a:t>Microsoft</a:t>
            </a:r>
            <a:r>
              <a:rPr lang="ru-RU" sz="3200" b="1" dirty="0">
                <a:latin typeface="Corbel" pitchFamily="34" charset="0"/>
              </a:rPr>
              <a:t> </a:t>
            </a:r>
            <a:r>
              <a:rPr lang="ru-RU" sz="3200" b="1" dirty="0" err="1">
                <a:latin typeface="Corbel" pitchFamily="34" charset="0"/>
              </a:rPr>
              <a:t>Data</a:t>
            </a:r>
            <a:r>
              <a:rPr lang="ru-RU" sz="3200" b="1" dirty="0">
                <a:latin typeface="Corbel" pitchFamily="34" charset="0"/>
              </a:rPr>
              <a:t> </a:t>
            </a:r>
            <a:r>
              <a:rPr lang="ru-RU" sz="3200" b="1" dirty="0" err="1">
                <a:latin typeface="Corbel" pitchFamily="34" charset="0"/>
              </a:rPr>
              <a:t>Engine</a:t>
            </a:r>
            <a:r>
              <a:rPr lang="ru-RU" sz="3200" b="1" dirty="0">
                <a:latin typeface="Corbel" pitchFamily="34" charset="0"/>
              </a:rPr>
              <a:t> 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454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Характеристика </a:t>
            </a:r>
            <a:r>
              <a:rPr lang="ru-RU" sz="2800" dirty="0" smtClean="0"/>
              <a:t>серверных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620688"/>
            <a:ext cx="691276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err="1"/>
              <a:t>Oracle</a:t>
            </a:r>
            <a:r>
              <a:rPr lang="ru-RU" sz="3200" b="1" dirty="0"/>
              <a:t> </a:t>
            </a:r>
          </a:p>
          <a:p>
            <a:pPr>
              <a:spcAft>
                <a:spcPts val="600"/>
              </a:spcAft>
            </a:pPr>
            <a:r>
              <a:rPr lang="ru-RU" sz="3200" b="1" dirty="0" err="1"/>
              <a:t>Microsoft</a:t>
            </a:r>
            <a:r>
              <a:rPr lang="ru-RU" sz="3200" b="1" dirty="0"/>
              <a:t> SQL </a:t>
            </a:r>
            <a:r>
              <a:rPr lang="ru-RU" sz="3200" b="1" dirty="0" err="1"/>
              <a:t>Server</a:t>
            </a:r>
            <a:r>
              <a:rPr lang="ru-RU" sz="3200" b="1" dirty="0"/>
              <a:t> </a:t>
            </a:r>
          </a:p>
          <a:p>
            <a:pPr>
              <a:spcAft>
                <a:spcPts val="600"/>
              </a:spcAft>
            </a:pPr>
            <a:r>
              <a:rPr lang="ru-RU" sz="3200" b="1" dirty="0" err="1"/>
              <a:t>Sybase</a:t>
            </a:r>
            <a:r>
              <a:rPr lang="ru-RU" sz="3200" b="1" dirty="0"/>
              <a:t> </a:t>
            </a:r>
          </a:p>
          <a:p>
            <a:pPr>
              <a:spcAft>
                <a:spcPts val="600"/>
              </a:spcAft>
            </a:pPr>
            <a:r>
              <a:rPr lang="ru-RU" sz="3200" b="1" dirty="0" err="1"/>
              <a:t>Informix</a:t>
            </a:r>
            <a:r>
              <a:rPr lang="ru-RU" sz="3200" b="1" dirty="0"/>
              <a:t> </a:t>
            </a:r>
          </a:p>
          <a:p>
            <a:pPr>
              <a:spcAft>
                <a:spcPts val="600"/>
              </a:spcAft>
            </a:pPr>
            <a:r>
              <a:rPr lang="ru-RU" sz="3200" b="1" dirty="0"/>
              <a:t>DB2 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124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6</a:t>
            </a:r>
            <a:r>
              <a:rPr lang="ru-RU" sz="2800" dirty="0" smtClean="0"/>
              <a:t>. </a:t>
            </a:r>
            <a:r>
              <a:rPr lang="ru-RU" sz="2800" dirty="0"/>
              <a:t>Защита информации в базах данных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8640"/>
            <a:ext cx="78488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/>
              <a:t>Д</a:t>
            </a:r>
            <a:r>
              <a:rPr lang="ru-RU" sz="3200" dirty="0" smtClean="0"/>
              <a:t>ва </a:t>
            </a:r>
            <a:r>
              <a:rPr lang="ru-RU" sz="3200" b="1" dirty="0"/>
              <a:t>подхода</a:t>
            </a:r>
            <a:r>
              <a:rPr lang="ru-RU" sz="3200" dirty="0"/>
              <a:t> </a:t>
            </a:r>
            <a:r>
              <a:rPr lang="ru-RU" sz="3200" dirty="0" smtClean="0"/>
              <a:t>к защите данных:</a:t>
            </a:r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/>
              <a:t>избирательный - пользователь </a:t>
            </a:r>
            <a:r>
              <a:rPr lang="ru-RU" sz="3200" dirty="0"/>
              <a:t>обладает различными правами </a:t>
            </a:r>
            <a:r>
              <a:rPr lang="ru-RU" sz="3200" dirty="0" smtClean="0"/>
              <a:t>при </a:t>
            </a:r>
            <a:r>
              <a:rPr lang="ru-RU" sz="3200" dirty="0"/>
              <a:t>работе с данными объектами. </a:t>
            </a:r>
            <a:endParaRPr lang="ru-RU" sz="3200" dirty="0" smtClean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/>
              <a:t>обязательный - </a:t>
            </a:r>
            <a:r>
              <a:rPr lang="ru-RU" sz="3200" dirty="0"/>
              <a:t>каждому объекту данных присваивается некоторый классификационный уровень, а каждый пользователь обладает некоторым уровнем допуска.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974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Защита информации в базах данных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8640"/>
            <a:ext cx="7848872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/>
              <a:t>Для </a:t>
            </a:r>
            <a:r>
              <a:rPr lang="ru-RU" sz="3200" b="1" dirty="0"/>
              <a:t>ограничения</a:t>
            </a:r>
            <a:r>
              <a:rPr lang="ru-RU" sz="3200" dirty="0"/>
              <a:t> доступа к данным, в базу данных вводится новый тип объектов — </a:t>
            </a:r>
            <a:r>
              <a:rPr lang="ru-RU" sz="3200" b="1" dirty="0"/>
              <a:t>пользователи</a:t>
            </a:r>
            <a:r>
              <a:rPr lang="ru-RU" sz="3200" dirty="0"/>
              <a:t>. </a:t>
            </a:r>
            <a:endParaRPr lang="ru-RU" sz="3200" dirty="0" smtClean="0"/>
          </a:p>
          <a:p>
            <a:pPr algn="just">
              <a:spcAft>
                <a:spcPts val="600"/>
              </a:spcAft>
            </a:pPr>
            <a:r>
              <a:rPr lang="ru-RU" sz="3200" dirty="0" smtClean="0"/>
              <a:t>Каждому </a:t>
            </a:r>
            <a:r>
              <a:rPr lang="ru-RU" sz="3200" dirty="0"/>
              <a:t>пользователю в БД присваивается уникальный </a:t>
            </a:r>
            <a:r>
              <a:rPr lang="ru-RU" sz="3200" dirty="0" smtClean="0"/>
              <a:t>идентификатор</a:t>
            </a:r>
            <a:r>
              <a:rPr lang="ru-RU" sz="3200" dirty="0"/>
              <a:t> </a:t>
            </a:r>
            <a:r>
              <a:rPr lang="ru-RU" sz="3200" dirty="0" smtClean="0"/>
              <a:t>и пароль.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665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6</a:t>
            </a:r>
            <a:r>
              <a:rPr lang="ru-RU" sz="2800" dirty="0" smtClean="0"/>
              <a:t>. </a:t>
            </a:r>
            <a:r>
              <a:rPr lang="ru-RU" sz="2800" dirty="0"/>
              <a:t>Защита информации в базах данных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8640"/>
            <a:ext cx="78488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Два </a:t>
            </a:r>
            <a:r>
              <a:rPr lang="ru-RU" sz="3200" dirty="0"/>
              <a:t>фундаментальных </a:t>
            </a:r>
            <a:r>
              <a:rPr lang="ru-RU" sz="3200" b="1" dirty="0" smtClean="0"/>
              <a:t>принципа</a:t>
            </a:r>
            <a:r>
              <a:rPr lang="ru-RU" sz="3200" dirty="0" smtClean="0"/>
              <a:t> </a:t>
            </a:r>
            <a:r>
              <a:rPr lang="ru-RU" sz="3200" dirty="0"/>
              <a:t>обеспечения безопасности баз </a:t>
            </a:r>
            <a:r>
              <a:rPr lang="ru-RU" sz="3200" dirty="0" smtClean="0"/>
              <a:t>данных:</a:t>
            </a:r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i="1" dirty="0"/>
              <a:t>Проверка подлинности</a:t>
            </a:r>
            <a:r>
              <a:rPr lang="ru-RU" sz="3200" dirty="0"/>
              <a:t> </a:t>
            </a:r>
            <a:r>
              <a:rPr lang="ru-RU" sz="3200" dirty="0" smtClean="0"/>
              <a:t>- достоверное </a:t>
            </a:r>
            <a:r>
              <a:rPr lang="ru-RU" sz="3200" dirty="0"/>
              <a:t>подтверждение того, что пользователь </a:t>
            </a:r>
            <a:r>
              <a:rPr lang="ru-RU" sz="3200" dirty="0" smtClean="0"/>
              <a:t>является тем, </a:t>
            </a:r>
            <a:r>
              <a:rPr lang="ru-RU" sz="3200" dirty="0"/>
              <a:t>за кого он себя </a:t>
            </a:r>
            <a:r>
              <a:rPr lang="ru-RU" sz="3200" dirty="0" smtClean="0"/>
              <a:t>выдает</a:t>
            </a:r>
            <a:r>
              <a:rPr lang="ru-RU" sz="3200" dirty="0"/>
              <a:t>;</a:t>
            </a:r>
            <a:endParaRPr lang="ru-RU" sz="3200" dirty="0" smtClean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i="1" dirty="0"/>
              <a:t>Проверка полномочий</a:t>
            </a:r>
            <a:r>
              <a:rPr lang="ru-RU" sz="3200" dirty="0"/>
              <a:t> основана на том, что каждому пользователю или процессу информационной системы соответствует набор действий, которые он может выполнять по отношению к определенным объектам.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40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6</a:t>
            </a:r>
            <a:r>
              <a:rPr lang="ru-RU" sz="2800" dirty="0" smtClean="0"/>
              <a:t>. </a:t>
            </a:r>
            <a:r>
              <a:rPr lang="ru-RU" sz="2800" dirty="0"/>
              <a:t>Защита информации в базах данных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8640"/>
            <a:ext cx="78488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Подлинности может </a:t>
            </a:r>
            <a:r>
              <a:rPr lang="ru-RU" sz="3200" dirty="0"/>
              <a:t>выполняться по одному из трех режимов: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Стандартный (</a:t>
            </a:r>
            <a:r>
              <a:rPr lang="ru-RU" sz="3200" dirty="0" err="1"/>
              <a:t>standard</a:t>
            </a:r>
            <a:r>
              <a:rPr lang="ru-RU" sz="3200" dirty="0"/>
              <a:t>).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Интегрированный (</a:t>
            </a:r>
            <a:r>
              <a:rPr lang="ru-RU" sz="3200" dirty="0" err="1"/>
              <a:t>integrated</a:t>
            </a:r>
            <a:r>
              <a:rPr lang="ru-RU" sz="3200" dirty="0"/>
              <a:t> </a:t>
            </a:r>
            <a:r>
              <a:rPr lang="ru-RU" sz="3200" dirty="0" err="1"/>
              <a:t>security</a:t>
            </a:r>
            <a:r>
              <a:rPr lang="ru-RU" sz="3200" dirty="0"/>
              <a:t>).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Смешанный (</a:t>
            </a:r>
            <a:r>
              <a:rPr lang="ru-RU" sz="3200" dirty="0" err="1"/>
              <a:t>mixed</a:t>
            </a:r>
            <a:r>
              <a:rPr lang="ru-RU" sz="3200" dirty="0"/>
              <a:t>).</a:t>
            </a:r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025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7</a:t>
            </a:r>
            <a:r>
              <a:rPr lang="ru-RU" sz="2800" dirty="0" smtClean="0"/>
              <a:t>. </a:t>
            </a:r>
            <a:r>
              <a:rPr lang="ru-RU" sz="2800" dirty="0"/>
              <a:t>Направления развития БД и СУБД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8640"/>
            <a:ext cx="784887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интеллектуальный анализ  больших объемом данных (</a:t>
            </a:r>
            <a:r>
              <a:rPr lang="ru-RU" sz="3200" dirty="0" err="1"/>
              <a:t>data</a:t>
            </a:r>
            <a:r>
              <a:rPr lang="ru-RU" sz="3200" dirty="0"/>
              <a:t> </a:t>
            </a:r>
            <a:r>
              <a:rPr lang="ru-RU" sz="3200" dirty="0" err="1"/>
              <a:t>mining</a:t>
            </a:r>
            <a:r>
              <a:rPr lang="ru-RU" sz="3200" dirty="0" smtClean="0"/>
              <a:t>);</a:t>
            </a:r>
            <a:endParaRPr lang="ru-RU" sz="3200" dirty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оперативная аналитическая обработка </a:t>
            </a:r>
            <a:r>
              <a:rPr lang="ru-RU" sz="3200" dirty="0"/>
              <a:t>данных (</a:t>
            </a:r>
            <a:r>
              <a:rPr lang="ru-RU" sz="3200" dirty="0" err="1"/>
              <a:t>On-Line</a:t>
            </a:r>
            <a:r>
              <a:rPr lang="ru-RU" sz="3200" dirty="0"/>
              <a:t> </a:t>
            </a:r>
            <a:r>
              <a:rPr lang="ru-RU" sz="3200" dirty="0" err="1"/>
              <a:t>Analytical</a:t>
            </a:r>
            <a:r>
              <a:rPr lang="ru-RU" sz="3200" dirty="0"/>
              <a:t> </a:t>
            </a:r>
            <a:r>
              <a:rPr lang="ru-RU" sz="3200" dirty="0" err="1"/>
              <a:t>Processing</a:t>
            </a:r>
            <a:r>
              <a:rPr lang="ru-RU" sz="3200" dirty="0"/>
              <a:t> - OLAP</a:t>
            </a:r>
            <a:r>
              <a:rPr lang="ru-RU" sz="3200" dirty="0" smtClean="0"/>
              <a:t>);</a:t>
            </a:r>
            <a:endParaRPr lang="ru-RU" sz="3200" dirty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объектно-ориентированные базы </a:t>
            </a:r>
            <a:r>
              <a:rPr lang="ru-RU" sz="3200" dirty="0" smtClean="0"/>
              <a:t>данных;</a:t>
            </a:r>
            <a:endParaRPr lang="ru-RU" sz="3200" dirty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err="1" smtClean="0"/>
              <a:t>темпоральные</a:t>
            </a:r>
            <a:r>
              <a:rPr lang="ru-RU" sz="3200" dirty="0" smtClean="0"/>
              <a:t> базы данных;</a:t>
            </a:r>
            <a:endParaRPr lang="ru-RU" sz="3200" dirty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/>
              <a:t>дедуктивные базы данных;</a:t>
            </a:r>
            <a:endParaRPr lang="ru-RU" sz="3200" dirty="0"/>
          </a:p>
          <a:p>
            <a:pPr marL="457200" indent="-4572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/>
              <a:t>взаимодействия </a:t>
            </a:r>
            <a:r>
              <a:rPr lang="ru-RU" sz="3200" dirty="0" err="1"/>
              <a:t>Web</a:t>
            </a:r>
            <a:r>
              <a:rPr lang="ru-RU" sz="3200" dirty="0"/>
              <a:t>-технологии и баз </a:t>
            </a:r>
            <a:r>
              <a:rPr lang="ru-RU" sz="3200" dirty="0" smtClean="0"/>
              <a:t>данных;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78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2879937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Понятие системы управления базами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/>
              <a:t>Система управления базами данных </a:t>
            </a:r>
            <a:r>
              <a:rPr lang="ru-RU" sz="3200" dirty="0"/>
              <a:t>– это комплекс программных средств, обеспечивающих полный доступ к базе данных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algn="just"/>
            <a:r>
              <a:rPr lang="ru-RU" sz="3200" dirty="0"/>
              <a:t>По степени универсальности различают два класса СУБД: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dirty="0"/>
              <a:t>системы общего назначения;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dirty="0"/>
              <a:t>специализированные системы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2879937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Понятие системы управления базами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К </a:t>
            </a:r>
            <a:r>
              <a:rPr lang="ru-RU" sz="3200" dirty="0" smtClean="0"/>
              <a:t>числу основных  </a:t>
            </a:r>
            <a:r>
              <a:rPr lang="ru-RU" sz="3200" b="1" dirty="0"/>
              <a:t>функций</a:t>
            </a:r>
            <a:r>
              <a:rPr lang="ru-RU" sz="3200" dirty="0"/>
              <a:t> СУБД принято относить </a:t>
            </a:r>
            <a:r>
              <a:rPr lang="ru-RU" sz="3200" dirty="0"/>
              <a:t>следующие:</a:t>
            </a:r>
          </a:p>
          <a:p>
            <a:pPr marL="457200" indent="-4572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ru-RU" sz="3200" dirty="0"/>
              <a:t>Непосредственное управление данными во внешней </a:t>
            </a:r>
            <a:r>
              <a:rPr lang="ru-RU" sz="3200" dirty="0"/>
              <a:t>памяти</a:t>
            </a:r>
          </a:p>
          <a:p>
            <a:pPr marL="457200" indent="-4572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ru-RU" sz="3200" dirty="0"/>
              <a:t>Управление буферами оперативной </a:t>
            </a:r>
            <a:r>
              <a:rPr lang="ru-RU" sz="3200" dirty="0"/>
              <a:t>памяти</a:t>
            </a:r>
          </a:p>
          <a:p>
            <a:pPr marL="457200" indent="-4572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ru-RU" sz="3200" dirty="0"/>
              <a:t>Управление </a:t>
            </a:r>
            <a:r>
              <a:rPr lang="ru-RU" sz="3200" dirty="0"/>
              <a:t>транзакциями</a:t>
            </a:r>
          </a:p>
          <a:p>
            <a:pPr marL="457200" indent="-4572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ru-RU" sz="3200" dirty="0"/>
              <a:t>Журнализация</a:t>
            </a:r>
          </a:p>
          <a:p>
            <a:pPr marL="457200" indent="-4572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ru-RU" sz="3200" dirty="0"/>
              <a:t>Поддержка языков БД</a:t>
            </a:r>
          </a:p>
        </p:txBody>
      </p:sp>
    </p:spTree>
    <p:extLst>
      <p:ext uri="{BB962C8B-B14F-4D97-AF65-F5344CB8AC3E}">
        <p14:creationId xmlns:p14="http://schemas.microsoft.com/office/powerpoint/2010/main" val="27185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/>
              <a:t>Этапы развития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1. СУБД для </a:t>
            </a:r>
            <a:r>
              <a:rPr lang="ru-RU" sz="3200" b="1" dirty="0" err="1" smtClean="0"/>
              <a:t>мэйн</a:t>
            </a:r>
            <a:r>
              <a:rPr lang="ru-RU" sz="3200" b="1" dirty="0" smtClean="0"/>
              <a:t>-фреймов</a:t>
            </a:r>
            <a:endParaRPr lang="ru-RU" sz="3200" b="1" dirty="0"/>
          </a:p>
        </p:txBody>
      </p:sp>
      <p:pic>
        <p:nvPicPr>
          <p:cNvPr id="1026" name="Picture 2" descr="http://imusttravel.ca/wp-admin/disadvantages-of-mainframe-computer-systems-i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4"/>
            <a:ext cx="6028098" cy="514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12160" y="2949971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844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/>
              <a:t>Этапы развития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2а. СУБД для </a:t>
            </a:r>
            <a:r>
              <a:rPr lang="ru-RU" sz="3200" b="1" dirty="0" smtClean="0"/>
              <a:t>ПК </a:t>
            </a:r>
            <a:r>
              <a:rPr lang="ru-RU" sz="3200" dirty="0" smtClean="0"/>
              <a:t>(настольные СУБД)</a:t>
            </a:r>
            <a:endParaRPr lang="ru-RU" sz="3200" dirty="0"/>
          </a:p>
        </p:txBody>
      </p:sp>
      <p:pic>
        <p:nvPicPr>
          <p:cNvPr id="2050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42" y="3933056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5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131840" y="1473274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5916" y="4149080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1824391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75848" y="4443043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540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/>
              <a:t>Этапы развития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dirty="0" smtClean="0"/>
              <a:t>2б. Многопользовательские версии</a:t>
            </a:r>
            <a:r>
              <a:rPr lang="ru-RU" sz="3200" b="1" dirty="0" smtClean="0"/>
              <a:t> </a:t>
            </a:r>
            <a:r>
              <a:rPr lang="ru-RU" sz="3200" dirty="0" smtClean="0"/>
              <a:t>настольных СУБД</a:t>
            </a:r>
            <a:endParaRPr lang="ru-RU" sz="3200" dirty="0"/>
          </a:p>
        </p:txBody>
      </p:sp>
      <p:pic>
        <p:nvPicPr>
          <p:cNvPr id="2050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42" y="3933056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5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131840" y="1473274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5916" y="4149080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1824391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75848" y="4443043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 и СУБД</a:t>
            </a:r>
            <a:endParaRPr lang="ru-RU" sz="2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43808" y="2996952"/>
            <a:ext cx="288032" cy="10081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58204" y="2492896"/>
            <a:ext cx="278194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91466" y="5058570"/>
            <a:ext cx="2709940" cy="2154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961446" y="3356990"/>
            <a:ext cx="288032" cy="10801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/>
              <a:t>Этапы развития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dirty="0" smtClean="0"/>
              <a:t>3а. Файл-серверная архитектура</a:t>
            </a:r>
            <a:endParaRPr lang="ru-RU" sz="3200" dirty="0"/>
          </a:p>
        </p:txBody>
      </p:sp>
      <p:pic>
        <p:nvPicPr>
          <p:cNvPr id="7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38" y="4980077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54" y="2043309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796" y="3901367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24366" y="5400985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СУБД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458335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СУБД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79778" y="4144225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СУБД</a:t>
            </a:r>
            <a:endParaRPr lang="ru-RU" sz="2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339752" y="3307976"/>
            <a:ext cx="360040" cy="16721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07390" y="3212976"/>
            <a:ext cx="860554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www.gse.kz/upload/medialibrary/737/73785085dbe5c4f1adfd59adc4c5b31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2646"/>
            <a:ext cx="2160240" cy="259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331640" y="330797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Сервер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131840" y="2852936"/>
            <a:ext cx="2736304" cy="729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19491320">
            <a:off x="4947713" y="5055984"/>
            <a:ext cx="2597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К л и е н т 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5634" y="82264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58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/>
              <a:t>Этапы развития СУБД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dirty="0" smtClean="0"/>
              <a:t>3б. Архитектура «Клиент-сервер»</a:t>
            </a:r>
            <a:endParaRPr lang="ru-RU" sz="3200" dirty="0"/>
          </a:p>
        </p:txBody>
      </p:sp>
      <p:pic>
        <p:nvPicPr>
          <p:cNvPr id="7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38" y="4980077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54" y="2043309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archive.computerhistory.org/resources/physical-object/ibm/102621910.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796" y="3901367"/>
            <a:ext cx="1754556" cy="176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24366" y="5400985"/>
            <a:ext cx="2191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/>
              <a:t>Настольная </a:t>
            </a:r>
            <a:r>
              <a:rPr lang="ru-RU" sz="2400" b="1" dirty="0" smtClean="0"/>
              <a:t>СУБД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458335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Настольная СУБД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79778" y="4144225"/>
            <a:ext cx="1968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/>
              <a:t>Настольная </a:t>
            </a:r>
            <a:r>
              <a:rPr lang="ru-RU" sz="2400" b="1" dirty="0" smtClean="0"/>
              <a:t>СУБД</a:t>
            </a:r>
            <a:endParaRPr lang="ru-RU" sz="2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339752" y="3307976"/>
            <a:ext cx="360040" cy="16721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07390" y="3212976"/>
            <a:ext cx="860554" cy="792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www.gse.kz/upload/medialibrary/737/73785085dbe5c4f1adfd59adc4c5b31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2646"/>
            <a:ext cx="2160240" cy="259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331640" y="330797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Сервер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131840" y="2852936"/>
            <a:ext cx="2736304" cy="729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19491320">
            <a:off x="4947713" y="5055984"/>
            <a:ext cx="2597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К л и е н т 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0546" y="664555"/>
            <a:ext cx="2808221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/>
              <a:t>БД</a:t>
            </a:r>
          </a:p>
          <a:p>
            <a:pPr>
              <a:spcAft>
                <a:spcPts val="800"/>
              </a:spcAft>
            </a:pPr>
            <a:r>
              <a:rPr lang="ru-RU" sz="2400" b="1" dirty="0" smtClean="0"/>
              <a:t>Серверная СУБД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20191" y="2080431"/>
            <a:ext cx="2173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0070C0"/>
                </a:solidFill>
              </a:rPr>
              <a:t>Запросы и результаты запросов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Архитектура «Клиент-сервер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Функции сервера:</a:t>
            </a:r>
            <a:endParaRPr lang="ru-RU" sz="3200" b="1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выполнение пользовательских </a:t>
            </a:r>
            <a:r>
              <a:rPr lang="ru-RU" sz="3200" dirty="0" smtClean="0"/>
              <a:t>запросов; </a:t>
            </a:r>
            <a:endParaRPr lang="ru-RU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хранение и резервное копирование данных;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поддержка ссылочной целостности </a:t>
            </a:r>
            <a:r>
              <a:rPr lang="ru-RU" sz="3200" dirty="0" smtClean="0"/>
              <a:t>данных; </a:t>
            </a:r>
            <a:endParaRPr lang="ru-RU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обеспечение авторизованного доступа к </a:t>
            </a:r>
            <a:r>
              <a:rPr lang="ru-RU" sz="3200" dirty="0" smtClean="0"/>
              <a:t>данным; </a:t>
            </a:r>
            <a:endParaRPr lang="ru-RU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протоколирование операций и ведение журнала транзакций.</a:t>
            </a:r>
          </a:p>
          <a:p>
            <a:pPr>
              <a:spcAft>
                <a:spcPts val="80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048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C5F2E-3A0C-4C0C-B1D1-CF30244B521D}"/>
</file>

<file path=customXml/itemProps2.xml><?xml version="1.0" encoding="utf-8"?>
<ds:datastoreItem xmlns:ds="http://schemas.openxmlformats.org/officeDocument/2006/customXml" ds:itemID="{B0BAD4D8-2CAF-454F-8442-AAE104B94617}"/>
</file>

<file path=customXml/itemProps3.xml><?xml version="1.0" encoding="utf-8"?>
<ds:datastoreItem xmlns:ds="http://schemas.openxmlformats.org/officeDocument/2006/customXml" ds:itemID="{21834AA9-58FC-4736-8D1C-05FC06A3D47F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564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4. ХАРАКТЕРИСТИКА И ВИДЫ СУБД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cp:lastModifiedBy>DDV</cp:lastModifiedBy>
  <cp:revision>62</cp:revision>
  <dcterms:modified xsi:type="dcterms:W3CDTF">2017-03-04T15:41:17Z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